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3" r:id="rId12"/>
    <p:sldId id="282" r:id="rId13"/>
    <p:sldId id="273" r:id="rId14"/>
  </p:sldIdLst>
  <p:sldSz cx="12192000" cy="6858000"/>
  <p:notesSz cx="9236075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é Miguel Sanhueza De la Cruz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9E7C320-A8EE-4C37-92DB-D3D2891CCB9A}">
  <a:tblStyle styleId="{E9E7C320-A8EE-4C37-92DB-D3D2891CCB9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231639" y="1"/>
            <a:ext cx="4002299" cy="351737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8267AF67-D3CC-43D7-B3B8-2AF1226AC7F1}" type="datetimeFigureOut">
              <a:rPr lang="es-CL" smtClean="0"/>
              <a:t>04-12-2019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62089343-AE37-4F69-BE5D-7819DFF0507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379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1"/>
            <a:ext cx="4002299" cy="35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5231639" y="1"/>
            <a:ext cx="4002299" cy="351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608" y="3373754"/>
            <a:ext cx="7388860" cy="27603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6658664"/>
            <a:ext cx="4002299" cy="351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‹nº›</a:t>
            </a:fld>
            <a:endParaRPr lang="es-ES"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923608" y="3373754"/>
            <a:ext cx="7388860" cy="2760346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10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10035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11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69646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12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4549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3e96baed96_2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3e96baed96_2_62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252" name="Google Shape;252;g3e96baed96_2_62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</p:spPr>
        <p:txBody>
          <a:bodyPr spcFirstLastPara="1" wrap="square" lIns="92815" tIns="46395" rIns="92815" bIns="46395" anchor="b" anchorCtr="0">
            <a:noAutofit/>
          </a:bodyPr>
          <a:lstStyle/>
          <a:p>
            <a:fld id="{00000000-1234-1234-1234-123412341234}" type="slidenum">
              <a:rPr lang="es-ES"/>
              <a:pPr/>
              <a:t>13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3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8820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4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237032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5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57358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240258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652829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8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7952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dfb1b59e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516188" y="876300"/>
            <a:ext cx="4203700" cy="23653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3dfb1b59e1_0_0:notes"/>
          <p:cNvSpPr txBox="1">
            <a:spLocks noGrp="1"/>
          </p:cNvSpPr>
          <p:nvPr>
            <p:ph type="body" idx="1"/>
          </p:nvPr>
        </p:nvSpPr>
        <p:spPr>
          <a:xfrm>
            <a:off x="923608" y="3373756"/>
            <a:ext cx="7388860" cy="27604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t" anchorCtr="0">
            <a:noAutofit/>
          </a:bodyPr>
          <a:lstStyle/>
          <a:p>
            <a:pPr marL="0" indent="0"/>
            <a:r>
              <a:rPr lang="es-ES"/>
              <a:t>Aunque la derecha hoy alegue, incluso se opuso a la acreditación obligatoria y fue desnaturalizando ese proyecto. También es corresponsable. </a:t>
            </a:r>
            <a:endParaRPr/>
          </a:p>
        </p:txBody>
      </p:sp>
      <p:sp>
        <p:nvSpPr>
          <p:cNvPr id="96" name="Google Shape;96;g3dfb1b59e1_0_0:notes"/>
          <p:cNvSpPr txBox="1">
            <a:spLocks noGrp="1"/>
          </p:cNvSpPr>
          <p:nvPr>
            <p:ph type="sldNum" idx="12"/>
          </p:nvPr>
        </p:nvSpPr>
        <p:spPr>
          <a:xfrm>
            <a:off x="5231639" y="6658664"/>
            <a:ext cx="4002299" cy="351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815" tIns="46395" rIns="92815" bIns="46395" anchor="b" anchorCtr="0">
            <a:noAutofit/>
          </a:bodyPr>
          <a:lstStyle/>
          <a:p>
            <a:pPr algn="r"/>
            <a:fld id="{00000000-1234-1234-1234-123412341234}" type="slidenum">
              <a:rPr lang="es-E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algn="r"/>
              <a:t>9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625271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FEF"/>
        </a:solid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>
            <a:spLocks noGrp="1"/>
          </p:cNvSpPr>
          <p:nvPr>
            <p:ph type="ctrTitle"/>
          </p:nvPr>
        </p:nvSpPr>
        <p:spPr>
          <a:xfrm>
            <a:off x="1051500" y="2021075"/>
            <a:ext cx="10089000" cy="1604100"/>
          </a:xfrm>
          <a:prstGeom prst="rect">
            <a:avLst/>
          </a:prstGeom>
          <a:noFill/>
          <a:ln>
            <a:noFill/>
          </a:ln>
          <a:effectLst>
            <a:outerShdw blurRad="57150" dist="38100" dir="5400000" algn="bl" rotWithShape="0">
              <a:srgbClr val="000000">
                <a:alpha val="43000"/>
              </a:srgbClr>
            </a:outerShdw>
          </a:effectLst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s-ES" sz="4800" b="1" dirty="0" smtClean="0">
                <a:solidFill>
                  <a:srgbClr val="5AC0D0"/>
                </a:solidFill>
                <a:latin typeface="Georgia"/>
                <a:ea typeface="Georgia"/>
                <a:cs typeface="Georgia"/>
                <a:sym typeface="Georgia"/>
              </a:rPr>
              <a:t>Condonar y </a:t>
            </a:r>
            <a:r>
              <a:rPr lang="es-ES" sz="4800" b="1" dirty="0" smtClean="0">
                <a:solidFill>
                  <a:srgbClr val="5AC0D0"/>
                </a:solidFill>
                <a:latin typeface="Georgia"/>
                <a:ea typeface="Georgia"/>
                <a:cs typeface="Georgia"/>
                <a:sym typeface="Georgia"/>
              </a:rPr>
              <a:t>“despenalizar” </a:t>
            </a:r>
            <a:r>
              <a:rPr lang="es-ES" sz="4800" b="1" dirty="0" smtClean="0">
                <a:solidFill>
                  <a:srgbClr val="5AC0D0"/>
                </a:solidFill>
                <a:latin typeface="Georgia"/>
                <a:ea typeface="Georgia"/>
                <a:cs typeface="Georgia"/>
                <a:sym typeface="Georgia"/>
              </a:rPr>
              <a:t>las deudas por estudiar</a:t>
            </a:r>
            <a:endParaRPr sz="4800" b="1" i="0" u="none" strike="noStrike" cap="none" dirty="0">
              <a:solidFill>
                <a:srgbClr val="5AC0D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9" name="Google Shape;89;p13"/>
          <p:cNvSpPr/>
          <p:nvPr/>
        </p:nvSpPr>
        <p:spPr>
          <a:xfrm>
            <a:off x="0" y="3750725"/>
            <a:ext cx="12192000" cy="31071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0" name="Google Shape;9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66312" y="4492613"/>
            <a:ext cx="2306925" cy="18615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1" name="Google Shape;91;p13"/>
          <p:cNvCxnSpPr/>
          <p:nvPr/>
        </p:nvCxnSpPr>
        <p:spPr>
          <a:xfrm>
            <a:off x="-8700" y="3750725"/>
            <a:ext cx="12209400" cy="15600"/>
          </a:xfrm>
          <a:prstGeom prst="straightConnector1">
            <a:avLst/>
          </a:prstGeom>
          <a:noFill/>
          <a:ln w="9525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2" name="Google Shape;92;p13"/>
          <p:cNvSpPr txBox="1">
            <a:spLocks noGrp="1"/>
          </p:cNvSpPr>
          <p:nvPr>
            <p:ph type="subTitle" idx="1"/>
          </p:nvPr>
        </p:nvSpPr>
        <p:spPr>
          <a:xfrm>
            <a:off x="1613225" y="3934613"/>
            <a:ext cx="8813100" cy="5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lnSpc>
                <a:spcPct val="80000"/>
              </a:lnSpc>
              <a:spcBef>
                <a:spcPts val="0"/>
              </a:spcBef>
            </a:pPr>
            <a:r>
              <a:rPr lang="es-CL" sz="2000" dirty="0" smtClean="0">
                <a:solidFill>
                  <a:srgbClr val="CC0000"/>
                </a:solidFill>
                <a:latin typeface="Georgia"/>
                <a:ea typeface="Georgia"/>
                <a:cs typeface="Georgia"/>
                <a:sym typeface="Georgia"/>
              </a:rPr>
              <a:t>Análisis </a:t>
            </a:r>
            <a:r>
              <a:rPr lang="es-CL" sz="2000" dirty="0">
                <a:solidFill>
                  <a:srgbClr val="CC0000"/>
                </a:solidFill>
                <a:latin typeface="Georgia"/>
                <a:ea typeface="Georgia"/>
                <a:cs typeface="Georgia"/>
                <a:sym typeface="Georgia"/>
              </a:rPr>
              <a:t>sobre Proyecto de Ley que interpreta la Ley N° 19.496 y modifica otras normas legales (Boletín N° 13.053-04</a:t>
            </a:r>
            <a:r>
              <a:rPr lang="es-CL" sz="2000" dirty="0" smtClean="0">
                <a:solidFill>
                  <a:srgbClr val="CC0000"/>
                </a:solidFill>
                <a:latin typeface="Georgia"/>
                <a:ea typeface="Georgia"/>
                <a:cs typeface="Georgia"/>
                <a:sym typeface="Georgia"/>
              </a:rPr>
              <a:t>).</a:t>
            </a:r>
            <a:endParaRPr lang="es-CL" sz="2000" dirty="0">
              <a:solidFill>
                <a:srgbClr val="CC0000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La condonación es posible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115;p16"/>
          <p:cNvSpPr txBox="1">
            <a:spLocks noGrp="1"/>
          </p:cNvSpPr>
          <p:nvPr>
            <p:ph type="body" idx="1"/>
          </p:nvPr>
        </p:nvSpPr>
        <p:spPr>
          <a:xfrm>
            <a:off x="295565" y="1911927"/>
            <a:ext cx="5190835" cy="48145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50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s-CL" sz="3000" dirty="0" smtClean="0"/>
              <a:t>Supuestos</a:t>
            </a:r>
          </a:p>
          <a:p>
            <a:pPr marL="228600" marR="0" lvl="0" indent="-50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lang="es-CL" sz="3000" dirty="0" smtClean="0"/>
          </a:p>
          <a:p>
            <a:pPr marL="635000" indent="-457200" algn="just">
              <a:spcBef>
                <a:spcPts val="0"/>
              </a:spcBef>
            </a:pPr>
            <a:r>
              <a:rPr lang="es-CL" sz="2600" dirty="0" smtClean="0"/>
              <a:t>Condonación de deudas con el fisco-TGR (FSCU, CAE, recursos CORFO)</a:t>
            </a:r>
          </a:p>
          <a:p>
            <a:pPr marL="635000" indent="-457200" algn="just">
              <a:spcBef>
                <a:spcPts val="0"/>
              </a:spcBef>
            </a:pPr>
            <a:r>
              <a:rPr lang="es-CL" sz="2600" dirty="0" smtClean="0"/>
              <a:t>Negociación de deuda bancarizada</a:t>
            </a:r>
          </a:p>
          <a:p>
            <a:pPr marL="635000" indent="-457200" algn="just">
              <a:spcBef>
                <a:spcPts val="0"/>
              </a:spcBef>
            </a:pPr>
            <a:r>
              <a:rPr lang="es-CL" sz="2600" dirty="0"/>
              <a:t>25 años plazo</a:t>
            </a:r>
          </a:p>
          <a:p>
            <a:pPr marL="635000" indent="-457200" algn="just">
              <a:spcBef>
                <a:spcPts val="0"/>
              </a:spcBef>
            </a:pPr>
            <a:r>
              <a:rPr lang="es-CL" sz="2600" dirty="0"/>
              <a:t>2% de </a:t>
            </a:r>
            <a:r>
              <a:rPr lang="es-CL" sz="2600" dirty="0" smtClean="0"/>
              <a:t>interés</a:t>
            </a:r>
          </a:p>
          <a:p>
            <a:pPr marL="635000" indent="-457200" algn="just">
              <a:spcBef>
                <a:spcPts val="0"/>
              </a:spcBef>
            </a:pPr>
            <a:r>
              <a:rPr lang="es-CL" sz="2600" dirty="0" smtClean="0"/>
              <a:t>Promedio UF 2018 = $27.175,75</a:t>
            </a:r>
          </a:p>
          <a:p>
            <a:pPr marL="635000" indent="-457200" algn="just">
              <a:spcBef>
                <a:spcPts val="0"/>
              </a:spcBef>
            </a:pPr>
            <a:r>
              <a:rPr lang="es-CL" sz="2600" dirty="0" smtClean="0"/>
              <a:t>Promedio US$ 2018 = $641,2 </a:t>
            </a:r>
            <a:endParaRPr sz="2600" dirty="0"/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732274"/>
              </p:ext>
            </p:extLst>
          </p:nvPr>
        </p:nvGraphicFramePr>
        <p:xfrm>
          <a:off x="5948216" y="2740391"/>
          <a:ext cx="6031345" cy="1810476"/>
        </p:xfrm>
        <a:graphic>
          <a:graphicData uri="http://schemas.openxmlformats.org/drawingml/2006/table">
            <a:tbl>
              <a:tblPr>
                <a:tableStyleId>{E9E7C320-A8EE-4C37-92DB-D3D2891CCB9A}</a:tableStyleId>
              </a:tblPr>
              <a:tblGrid>
                <a:gridCol w="2010448">
                  <a:extLst>
                    <a:ext uri="{9D8B030D-6E8A-4147-A177-3AD203B41FA5}">
                      <a16:colId xmlns:a16="http://schemas.microsoft.com/office/drawing/2014/main" val="1179726855"/>
                    </a:ext>
                  </a:extLst>
                </a:gridCol>
                <a:gridCol w="1792448">
                  <a:extLst>
                    <a:ext uri="{9D8B030D-6E8A-4147-A177-3AD203B41FA5}">
                      <a16:colId xmlns:a16="http://schemas.microsoft.com/office/drawing/2014/main" val="3318442712"/>
                    </a:ext>
                  </a:extLst>
                </a:gridCol>
                <a:gridCol w="2228449">
                  <a:extLst>
                    <a:ext uri="{9D8B030D-6E8A-4147-A177-3AD203B41FA5}">
                      <a16:colId xmlns:a16="http://schemas.microsoft.com/office/drawing/2014/main" val="2335505631"/>
                    </a:ext>
                  </a:extLst>
                </a:gridCol>
              </a:tblGrid>
              <a:tr h="452619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Instrumento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000" u="none" strike="noStrike" dirty="0">
                          <a:effectLst/>
                        </a:rPr>
                        <a:t>Saldo MM$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2000" u="none" strike="noStrike" dirty="0">
                          <a:effectLst/>
                        </a:rPr>
                        <a:t>Cuota Anual MM$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979702"/>
                  </a:ext>
                </a:extLst>
              </a:tr>
              <a:tr h="452619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CAE (*)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>
                          <a:effectLst/>
                        </a:rPr>
                        <a:t>$ 3.213.158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dirty="0">
                          <a:effectLst/>
                        </a:rPr>
                        <a:t>$ 164.579</a:t>
                      </a:r>
                      <a:endParaRPr lang="es-CL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91112489"/>
                  </a:ext>
                </a:extLst>
              </a:tr>
              <a:tr h="452619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>
                          <a:effectLst/>
                        </a:rPr>
                        <a:t>CORFO (**)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>
                          <a:effectLst/>
                        </a:rPr>
                        <a:t>$ 49.644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>
                          <a:effectLst/>
                        </a:rPr>
                        <a:t>$ 2.543</a:t>
                      </a:r>
                      <a:endParaRPr lang="es-CL" sz="2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265539670"/>
                  </a:ext>
                </a:extLst>
              </a:tr>
              <a:tr h="452619">
                <a:tc>
                  <a:txBody>
                    <a:bodyPr/>
                    <a:lstStyle/>
                    <a:p>
                      <a:pPr algn="l" fontAlgn="b"/>
                      <a:r>
                        <a:rPr lang="es-CL" sz="2000" u="none" strike="noStrike" dirty="0">
                          <a:effectLst/>
                        </a:rPr>
                        <a:t>Total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>
                          <a:effectLst/>
                        </a:rPr>
                        <a:t>$ 3.262.802</a:t>
                      </a:r>
                      <a:endParaRPr lang="es-CL" sz="20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000" u="none" strike="noStrike" dirty="0">
                          <a:effectLst/>
                        </a:rPr>
                        <a:t>$ 167.122</a:t>
                      </a:r>
                      <a:endParaRPr lang="es-C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4114299"/>
                  </a:ext>
                </a:extLst>
              </a:tr>
            </a:tbl>
          </a:graphicData>
        </a:graphic>
      </p:graphicFrame>
      <p:sp>
        <p:nvSpPr>
          <p:cNvPr id="3" name="Retângulo 2"/>
          <p:cNvSpPr/>
          <p:nvPr/>
        </p:nvSpPr>
        <p:spPr>
          <a:xfrm>
            <a:off x="5883561" y="471909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82550" lvl="0" algn="just">
              <a:buSzPts val="2300"/>
            </a:pPr>
            <a:r>
              <a:rPr lang="es-CL" dirty="0" smtClean="0"/>
              <a:t>(*) </a:t>
            </a:r>
            <a:r>
              <a:rPr lang="es-CL" i="1" dirty="0" smtClean="0"/>
              <a:t>Cuenta Pública 2018</a:t>
            </a:r>
            <a:r>
              <a:rPr lang="es-CL" dirty="0" smtClean="0"/>
              <a:t>, Comisión Ingresa 2018</a:t>
            </a:r>
          </a:p>
          <a:p>
            <a:pPr marL="82550" lvl="0" algn="just">
              <a:buSzPts val="2300"/>
            </a:pPr>
            <a:r>
              <a:rPr lang="es-CL" dirty="0" smtClean="0"/>
              <a:t>(**) </a:t>
            </a:r>
            <a:r>
              <a:rPr lang="es-CL" i="1" dirty="0" smtClean="0"/>
              <a:t>Créditos para el Financiamiento de Estudios Superiores</a:t>
            </a:r>
            <a:r>
              <a:rPr lang="es-CL" dirty="0" smtClean="0"/>
              <a:t>, SBIF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002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La condonación es posible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10" name="Google Shape;115;p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50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500" dirty="0"/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500" dirty="0" smtClean="0"/>
              <a:t>36% del presupuesto 2020 asignado al CAE.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500" dirty="0" smtClean="0"/>
              <a:t>Menos del 7% del Presupuesto de ESUP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500" dirty="0" smtClean="0"/>
              <a:t>Poco más de un 1,3% del Presupuesto de educación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500" dirty="0" smtClean="0"/>
              <a:t>0,3% del Presupuesto 2020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500" dirty="0" smtClean="0"/>
              <a:t>55% de un año de operación en régimen del SFS propuesto por el Gobierno (que supone pérdida media de los créditos del 51%).</a:t>
            </a:r>
            <a:endParaRPr lang="es-CL" sz="3500" dirty="0" smtClean="0"/>
          </a:p>
        </p:txBody>
      </p:sp>
    </p:spTree>
    <p:extLst>
      <p:ext uri="{BB962C8B-B14F-4D97-AF65-F5344CB8AC3E}">
        <p14:creationId xmlns:p14="http://schemas.microsoft.com/office/powerpoint/2010/main" val="124749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Desafíos hacia la política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108;p15"/>
          <p:cNvSpPr txBox="1">
            <a:spLocks noGrp="1"/>
          </p:cNvSpPr>
          <p:nvPr>
            <p:ph type="body" idx="1"/>
          </p:nvPr>
        </p:nvSpPr>
        <p:spPr>
          <a:xfrm>
            <a:off x="833650" y="2205127"/>
            <a:ext cx="105156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96850" algn="just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•"/>
            </a:pPr>
            <a:r>
              <a:rPr lang="es-CL" sz="2700" dirty="0" smtClean="0">
                <a:solidFill>
                  <a:srgbClr val="000000"/>
                </a:solidFill>
                <a:highlight>
                  <a:srgbClr val="FFFFFF"/>
                </a:highlight>
              </a:rPr>
              <a:t>La condonación universal de la deuda educacional, de manera gradual y responsable, es posible y necesaria.</a:t>
            </a:r>
            <a:endParaRPr sz="27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228600" lvl="0" indent="-196850" algn="just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s-CL" sz="2700" dirty="0" smtClean="0">
                <a:solidFill>
                  <a:srgbClr val="000000"/>
                </a:solidFill>
              </a:rPr>
              <a:t>Crisis de la idea de ESUP como inversión individual, y su financiamiento principalmente con cargo al individuo-estudiante.</a:t>
            </a:r>
            <a:endParaRPr sz="2700" dirty="0">
              <a:solidFill>
                <a:srgbClr val="000000"/>
              </a:solidFill>
            </a:endParaRPr>
          </a:p>
          <a:p>
            <a:pPr marL="228600" lvl="0" indent="-196850" algn="just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s-CL" sz="2700" dirty="0" smtClean="0"/>
              <a:t>No es posible construir un sistema de ESUP sin control democrático, sin proyecto país ni vinculación al modelo de desarrollo.</a:t>
            </a:r>
            <a:endParaRPr lang="es-CL" sz="2700" dirty="0" smtClean="0"/>
          </a:p>
          <a:p>
            <a:pPr marL="228600" lvl="0" indent="-196850" algn="just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s-CL" sz="2700" dirty="0" smtClean="0">
                <a:solidFill>
                  <a:srgbClr val="000000"/>
                </a:solidFill>
              </a:rPr>
              <a:t>Oportunidad para la política: Empatizar con las injusticias que hoy reclaman las chilenas y chilenos, avanzar en su reparación y velar porque no vuelvan a ocurrir.</a:t>
            </a:r>
            <a:endParaRPr sz="2700" dirty="0">
              <a:solidFill>
                <a:srgbClr val="2222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3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19068" y="988250"/>
            <a:ext cx="5902025" cy="4762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4"/>
          <p:cNvSpPr txBox="1">
            <a:spLocks noGrp="1"/>
          </p:cNvSpPr>
          <p:nvPr>
            <p:ph type="title"/>
          </p:nvPr>
        </p:nvSpPr>
        <p:spPr>
          <a:xfrm>
            <a:off x="1679200" y="224300"/>
            <a:ext cx="10012500" cy="13140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19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 sz="3600" dirty="0" smtClean="0">
                <a:latin typeface="Georgia"/>
                <a:ea typeface="Georgia"/>
                <a:cs typeface="Georgia"/>
                <a:sym typeface="Georgia"/>
              </a:rPr>
              <a:t>Presentación</a:t>
            </a:r>
            <a:endParaRPr sz="3600" i="0" u="none" strike="noStrike" cap="none" dirty="0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9" name="Google Shape;99;p14"/>
          <p:cNvSpPr txBox="1">
            <a:spLocks noGrp="1"/>
          </p:cNvSpPr>
          <p:nvPr>
            <p:ph type="body" idx="1"/>
          </p:nvPr>
        </p:nvSpPr>
        <p:spPr>
          <a:xfrm>
            <a:off x="838200" y="2054374"/>
            <a:ext cx="10515600" cy="387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19685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s-ES" sz="3000" b="0" i="0" u="none" strike="noStrike" cap="none" dirty="0" smtClean="0">
                <a:solidFill>
                  <a:schemeClr val="dk1"/>
                </a:solidFill>
                <a:sym typeface="Calibri"/>
              </a:rPr>
              <a:t>Más de 2 millones </a:t>
            </a:r>
            <a:r>
              <a:rPr lang="es-ES" sz="3000" dirty="0" smtClean="0"/>
              <a:t>se han endeudado para </a:t>
            </a:r>
            <a:r>
              <a:rPr lang="es-ES" sz="3000" b="0" i="0" u="none" strike="noStrike" cap="none" dirty="0" smtClean="0">
                <a:solidFill>
                  <a:schemeClr val="dk1"/>
                </a:solidFill>
                <a:sym typeface="Calibri"/>
              </a:rPr>
              <a:t>cursar estudios superiores. Cerca de 1 millón en el CAE.</a:t>
            </a:r>
            <a:endParaRPr sz="3000" dirty="0"/>
          </a:p>
          <a:p>
            <a:pPr marL="228600" marR="0" lvl="0" indent="-1968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s-CL" sz="3000" dirty="0" smtClean="0"/>
              <a:t>Entre el endeudamiento y el incumplimiento de las expectativas de movilidad social; Realidades de subempleo, precarización laboral, baja calidad educativa y alta segmentación.</a:t>
            </a:r>
            <a:endParaRPr sz="3000" dirty="0"/>
          </a:p>
          <a:p>
            <a:pPr marL="228600" marR="0" lvl="0" indent="-1968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s-CL" sz="3000" b="0" i="0" u="none" strike="noStrike" cap="none" dirty="0" smtClean="0">
                <a:solidFill>
                  <a:schemeClr val="dk1"/>
                </a:solidFill>
                <a:sym typeface="Calibri"/>
              </a:rPr>
              <a:t>Proyecto de Ley en comento: Reparación de abusos cometidos y apertura de caminos para dejar atrás instrumentos como el CAE.</a:t>
            </a:r>
          </a:p>
          <a:p>
            <a:pPr marL="228600" marR="0" lvl="0" indent="-196850" algn="just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</a:pPr>
            <a:r>
              <a:rPr lang="es-CL" sz="3000" dirty="0" smtClean="0"/>
              <a:t>Antecedente clave: Comisión Investigadora sobre Sistema de Créditos Estudiantiles (Cámara de Diputados, 2018).</a:t>
            </a:r>
            <a:endParaRPr sz="3000" b="1" dirty="0">
              <a:solidFill>
                <a:srgbClr val="000000"/>
              </a:solidFill>
            </a:endParaRPr>
          </a:p>
        </p:txBody>
      </p:sp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El CAE y el sistema de Educación Superior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8" name="Google Shape;108;p15"/>
          <p:cNvSpPr txBox="1">
            <a:spLocks noGrp="1"/>
          </p:cNvSpPr>
          <p:nvPr>
            <p:ph type="body" idx="1"/>
          </p:nvPr>
        </p:nvSpPr>
        <p:spPr>
          <a:xfrm>
            <a:off x="833650" y="2205127"/>
            <a:ext cx="10515600" cy="39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196850" algn="just" rtl="0"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•"/>
            </a:pPr>
            <a:r>
              <a:rPr lang="es-CL" sz="2700" dirty="0" smtClean="0">
                <a:solidFill>
                  <a:srgbClr val="000000"/>
                </a:solidFill>
                <a:highlight>
                  <a:srgbClr val="FFFFFF"/>
                </a:highlight>
              </a:rPr>
              <a:t>Ampliación de la cobertura de educación superior en los primeros años de implementación: 6,2% (1990-2005), 9,7% (2006-2010), 3,4% (2011-2019)</a:t>
            </a:r>
            <a:endParaRPr sz="2700" dirty="0">
              <a:solidFill>
                <a:srgbClr val="000000"/>
              </a:solidFill>
              <a:highlight>
                <a:srgbClr val="FFFFFF"/>
              </a:highlight>
            </a:endParaRPr>
          </a:p>
          <a:p>
            <a:pPr marL="228600" lvl="0" indent="-196850" algn="just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s-CL" sz="2700" dirty="0" smtClean="0">
                <a:solidFill>
                  <a:srgbClr val="000000"/>
                </a:solidFill>
              </a:rPr>
              <a:t>Expansión concentrada en sistema masivo-lucrativo, altamente desregulado, y de creciente dependencia financiera hacia el CAE.</a:t>
            </a:r>
            <a:endParaRPr sz="2700" dirty="0">
              <a:solidFill>
                <a:srgbClr val="000000"/>
              </a:solidFill>
            </a:endParaRPr>
          </a:p>
          <a:p>
            <a:pPr marL="228600" lvl="0" indent="-196850" algn="just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s-CL" sz="2700" dirty="0" smtClean="0"/>
              <a:t>La insuficiencia de la acreditación para subsanar el riesgo de promover un sistema segmentado y de baja calidad en términos generales.</a:t>
            </a:r>
          </a:p>
          <a:p>
            <a:pPr marL="228600" lvl="0" indent="-196850" algn="just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alibri"/>
              <a:buChar char="•"/>
            </a:pPr>
            <a:r>
              <a:rPr lang="es-CL" sz="2700" dirty="0" smtClean="0">
                <a:solidFill>
                  <a:srgbClr val="000000"/>
                </a:solidFill>
              </a:rPr>
              <a:t>Comisión Ingresa no ejerció sus Facultades: delimitar tipos de instituciones, fiscalizar el uso de los recursos del AFI.</a:t>
            </a:r>
            <a:endParaRPr sz="2700" dirty="0">
              <a:solidFill>
                <a:srgbClr val="2222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3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Consecuencias del CAE para el fisco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115;p16"/>
          <p:cNvSpPr txBox="1">
            <a:spLocks noGrp="1"/>
          </p:cNvSpPr>
          <p:nvPr>
            <p:ph type="body" idx="1"/>
          </p:nvPr>
        </p:nvSpPr>
        <p:spPr>
          <a:xfrm>
            <a:off x="815109" y="2011709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50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500" dirty="0"/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300" dirty="0" smtClean="0"/>
              <a:t>2006-2011: Licencias para fomentar comportamientos especulativos por parte de la banca. No se ejercieron Facultades que podrían haber representado un contrapeso (precios de reserva, declarar licitaciones desiertas)</a:t>
            </a:r>
            <a:endParaRPr sz="2300" dirty="0"/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300" dirty="0"/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•"/>
            </a:pPr>
            <a:r>
              <a:rPr lang="es-CL" sz="2300" dirty="0" smtClean="0">
                <a:solidFill>
                  <a:srgbClr val="000000"/>
                </a:solidFill>
              </a:rPr>
              <a:t>2012 en adelante: Retiro progresivo de algunos bancos (“costos de imagen”). Fisco como acreedor directo.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•"/>
            </a:pPr>
            <a:endParaRPr lang="es-CL" sz="2300" dirty="0" smtClean="0">
              <a:solidFill>
                <a:srgbClr val="000000"/>
              </a:solidFill>
            </a:endParaRP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•"/>
            </a:pPr>
            <a:r>
              <a:rPr lang="es-CL" sz="2300" dirty="0" smtClean="0">
                <a:solidFill>
                  <a:srgbClr val="000000"/>
                </a:solidFill>
              </a:rPr>
              <a:t>Expectativa inicial: 25% de recompra del fisco, recarga promedio 6% anual.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•"/>
            </a:pPr>
            <a:r>
              <a:rPr lang="es-CL" sz="2300" dirty="0" smtClean="0">
                <a:solidFill>
                  <a:srgbClr val="000000"/>
                </a:solidFill>
              </a:rPr>
              <a:t>Realidad: 51% de recompra del fisco, recarga promedio 26% anual.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•"/>
            </a:pPr>
            <a:endParaRPr lang="es-CL" sz="2300" dirty="0" smtClean="0">
              <a:solidFill>
                <a:srgbClr val="000000"/>
              </a:solidFill>
            </a:endParaRP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Calibri"/>
              <a:buChar char="•"/>
            </a:pPr>
            <a:r>
              <a:rPr lang="es-CL" sz="2300" dirty="0" smtClean="0">
                <a:solidFill>
                  <a:srgbClr val="000000"/>
                </a:solidFill>
              </a:rPr>
              <a:t>Más de $3,1 billones traspasados a la banca. Entre el 30% y el 42% del presupuesto anual de ESUP desde 2011 en adelante.</a:t>
            </a:r>
            <a:endParaRPr sz="23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20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Prácticas abusivas del CAE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115;p16"/>
          <p:cNvSpPr txBox="1">
            <a:spLocks noGrp="1"/>
          </p:cNvSpPr>
          <p:nvPr>
            <p:ph type="body" idx="1"/>
          </p:nvPr>
        </p:nvSpPr>
        <p:spPr>
          <a:xfrm>
            <a:off x="815109" y="2011709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50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2700" dirty="0"/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700" dirty="0" smtClean="0"/>
              <a:t>“Ventas atadas” de seguros de desgravamen e invalidez.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700" dirty="0" smtClean="0"/>
              <a:t>Inversión de la carga de la prueba en perjuicio de los estudiantes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700" dirty="0" smtClean="0"/>
              <a:t>Suscripción de mandatos en blanco, especiales e irrevocables (para deducción de cuotas y suscripción de pagarés)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700" dirty="0" smtClean="0"/>
              <a:t>Retención de devoluciones de impuestos a la renta por parte de la TGR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700" dirty="0" smtClean="0"/>
              <a:t>Inclusión de estudiantes morosos en DICOM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700" dirty="0" smtClean="0"/>
              <a:t>Imprescriptibilidad de la deuda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700" dirty="0" smtClean="0"/>
              <a:t>Exclusión de los procedimientos de liquidación de la persona deudora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700" dirty="0" smtClean="0"/>
              <a:t>Inducción de la morosidad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2700" dirty="0" smtClean="0"/>
              <a:t>Incorporación de comisión de administración</a:t>
            </a:r>
            <a:endParaRPr sz="2700" dirty="0"/>
          </a:p>
        </p:txBody>
      </p:sp>
    </p:spTree>
    <p:extLst>
      <p:ext uri="{BB962C8B-B14F-4D97-AF65-F5344CB8AC3E}">
        <p14:creationId xmlns:p14="http://schemas.microsoft.com/office/powerpoint/2010/main" val="28214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Pasos positivos del proyecto frente a prácticas abusivas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115;p16"/>
          <p:cNvSpPr txBox="1">
            <a:spLocks noGrp="1"/>
          </p:cNvSpPr>
          <p:nvPr>
            <p:ph type="body" idx="1"/>
          </p:nvPr>
        </p:nvSpPr>
        <p:spPr>
          <a:xfrm>
            <a:off x="815109" y="2011709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50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000" dirty="0"/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Hacer aplicables a los deudores las Leyes N° 19.496 y 20.555 (LPC y “SERNAC Financiero”).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Terminar con la exigencia de un mandato especial, delegable e irrevocable para aplicar descuentos a las remuneraciones.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Eliminación de la facultad de aplicar deducciones al sueldo tanto en CAE como en FSCU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Hacer aplicables a los deudores los procedimientos de reorganización y liquidación de la persona deudora.</a:t>
            </a:r>
            <a:endParaRPr lang="es-CL" sz="3000" dirty="0" smtClean="0"/>
          </a:p>
        </p:txBody>
      </p:sp>
    </p:spTree>
    <p:extLst>
      <p:ext uri="{BB962C8B-B14F-4D97-AF65-F5344CB8AC3E}">
        <p14:creationId xmlns:p14="http://schemas.microsoft.com/office/powerpoint/2010/main" val="344623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Carga financiera del CAE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115;p16"/>
          <p:cNvSpPr txBox="1">
            <a:spLocks noGrp="1"/>
          </p:cNvSpPr>
          <p:nvPr>
            <p:ph type="body" idx="1"/>
          </p:nvPr>
        </p:nvSpPr>
        <p:spPr>
          <a:xfrm>
            <a:off x="815109" y="2011709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50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000" dirty="0"/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Desde 2012 en adelante, medidas para aliviar la carga financiera, la llevan a un 7,4% promedio.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34,1% con carga superior al 10%; 17,7% más del 12% (C. Larraín, 2018).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Fenómeno concentrado en IES privadas con aranceles de referencia más costosos, y carreras de menor rentabilidad económica individual.</a:t>
            </a:r>
            <a:r>
              <a:rPr lang="es-CL" sz="3000" dirty="0" smtClean="0"/>
              <a:t> 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Diferencia promedio entre arancel real y arancel de referencia en el sector universitario privado bordea los $780.000.</a:t>
            </a:r>
          </a:p>
        </p:txBody>
      </p:sp>
    </p:spTree>
    <p:extLst>
      <p:ext uri="{BB962C8B-B14F-4D97-AF65-F5344CB8AC3E}">
        <p14:creationId xmlns:p14="http://schemas.microsoft.com/office/powerpoint/2010/main" val="44928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Carga financiera del CAE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Simulación Ingresa (Cámara de Diputados, 2018)</a:t>
            </a:r>
            <a:endParaRPr lang="es-C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066665"/>
              </p:ext>
            </p:extLst>
          </p:nvPr>
        </p:nvGraphicFramePr>
        <p:xfrm>
          <a:off x="2287153" y="2798474"/>
          <a:ext cx="8288719" cy="3186689"/>
        </p:xfrm>
        <a:graphic>
          <a:graphicData uri="http://schemas.openxmlformats.org/drawingml/2006/table">
            <a:tbl>
              <a:tblPr>
                <a:tableStyleId>{E9E7C320-A8EE-4C37-92DB-D3D2891CCB9A}</a:tableStyleId>
              </a:tblPr>
              <a:tblGrid>
                <a:gridCol w="4196715">
                  <a:extLst>
                    <a:ext uri="{9D8B030D-6E8A-4147-A177-3AD203B41FA5}">
                      <a16:colId xmlns:a16="http://schemas.microsoft.com/office/drawing/2014/main" val="100086084"/>
                    </a:ext>
                  </a:extLst>
                </a:gridCol>
                <a:gridCol w="1824146">
                  <a:extLst>
                    <a:ext uri="{9D8B030D-6E8A-4147-A177-3AD203B41FA5}">
                      <a16:colId xmlns:a16="http://schemas.microsoft.com/office/drawing/2014/main" val="2028932646"/>
                    </a:ext>
                  </a:extLst>
                </a:gridCol>
                <a:gridCol w="2267858">
                  <a:extLst>
                    <a:ext uri="{9D8B030D-6E8A-4147-A177-3AD203B41FA5}">
                      <a16:colId xmlns:a16="http://schemas.microsoft.com/office/drawing/2014/main" val="464440783"/>
                    </a:ext>
                  </a:extLst>
                </a:gridCol>
              </a:tblGrid>
              <a:tr h="591575"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u="none" strike="noStrike" dirty="0">
                          <a:effectLst/>
                        </a:rPr>
                        <a:t> </a:t>
                      </a:r>
                      <a:endParaRPr lang="es-C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>
                          <a:effectLst/>
                        </a:rPr>
                        <a:t>UF</a:t>
                      </a:r>
                      <a:endParaRPr lang="es-CL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$ 2018 (*)</a:t>
                      </a:r>
                      <a:endParaRPr lang="es-CL" sz="2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043348"/>
                  </a:ext>
                </a:extLst>
              </a:tr>
              <a:tr h="865038"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u="none" strike="noStrike">
                          <a:effectLst/>
                        </a:rPr>
                        <a:t>Financiamiento solicitado</a:t>
                      </a:r>
                      <a:endParaRPr lang="es-CL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>
                          <a:effectLst/>
                        </a:rPr>
                        <a:t>277,48</a:t>
                      </a:r>
                      <a:endParaRPr lang="es-CL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>
                          <a:effectLst/>
                        </a:rPr>
                        <a:t>$ 7.537.951</a:t>
                      </a:r>
                      <a:endParaRPr lang="es-CL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136561881"/>
                  </a:ext>
                </a:extLst>
              </a:tr>
              <a:tr h="865038"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u="none" strike="noStrike">
                          <a:effectLst/>
                        </a:rPr>
                        <a:t>Deuda al egreso</a:t>
                      </a:r>
                      <a:endParaRPr lang="es-CL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308,5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>
                          <a:effectLst/>
                        </a:rPr>
                        <a:t>$ 8.380.633</a:t>
                      </a:r>
                      <a:endParaRPr lang="es-CL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921029459"/>
                  </a:ext>
                </a:extLst>
              </a:tr>
              <a:tr h="865038">
                <a:tc>
                  <a:txBody>
                    <a:bodyPr/>
                    <a:lstStyle/>
                    <a:p>
                      <a:pPr algn="l" fontAlgn="b"/>
                      <a:r>
                        <a:rPr lang="es-CL" sz="2800" u="none" strike="noStrike">
                          <a:effectLst/>
                        </a:rPr>
                        <a:t>Deuda finalmente pagada</a:t>
                      </a:r>
                      <a:endParaRPr lang="es-CL" sz="28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>
                          <a:effectLst/>
                        </a:rPr>
                        <a:t>389,2</a:t>
                      </a:r>
                      <a:endParaRPr lang="es-CL" sz="2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2800" u="none" strike="noStrike" dirty="0">
                          <a:effectLst/>
                        </a:rPr>
                        <a:t>$ 10.572.908</a:t>
                      </a:r>
                      <a:endParaRPr lang="es-CL" sz="2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59911090"/>
                  </a:ext>
                </a:extLst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3611415" y="611992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marL="82550" lvl="0" algn="just">
              <a:buSzPts val="2300"/>
            </a:pPr>
            <a:r>
              <a:rPr lang="es-CL" dirty="0" smtClean="0"/>
              <a:t>(*) Valor promedio UF 2018 = $27.175,75</a:t>
            </a:r>
          </a:p>
        </p:txBody>
      </p:sp>
    </p:spTree>
    <p:extLst>
      <p:ext uri="{BB962C8B-B14F-4D97-AF65-F5344CB8AC3E}">
        <p14:creationId xmlns:p14="http://schemas.microsoft.com/office/powerpoint/2010/main" val="4109138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31950" y="-33337"/>
            <a:ext cx="1562100" cy="15716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1" name="Google Shape;101;p14"/>
          <p:cNvCxnSpPr/>
          <p:nvPr/>
        </p:nvCxnSpPr>
        <p:spPr>
          <a:xfrm>
            <a:off x="1553650" y="1520000"/>
            <a:ext cx="10671600" cy="47100"/>
          </a:xfrm>
          <a:prstGeom prst="straightConnector1">
            <a:avLst/>
          </a:prstGeom>
          <a:noFill/>
          <a:ln w="952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7" name="Google Shape;107;p15"/>
          <p:cNvSpPr txBox="1">
            <a:spLocks noGrp="1"/>
          </p:cNvSpPr>
          <p:nvPr>
            <p:ph type="title"/>
          </p:nvPr>
        </p:nvSpPr>
        <p:spPr>
          <a:xfrm>
            <a:off x="2038050" y="537725"/>
            <a:ext cx="8858400" cy="10827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CL" sz="3600" dirty="0" smtClean="0">
                <a:latin typeface="Georgia"/>
                <a:ea typeface="Georgia"/>
                <a:cs typeface="Georgia"/>
                <a:sym typeface="Georgia"/>
              </a:rPr>
              <a:t>Pasos positivos del proyecto frente a prácticas abusivas</a:t>
            </a:r>
            <a:endParaRPr sz="3600" dirty="0">
              <a:latin typeface="Georgia"/>
              <a:ea typeface="Georgia"/>
              <a:cs typeface="Georgia"/>
              <a:sym typeface="Georgia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dirty="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" name="Google Shape;115;p16"/>
          <p:cNvSpPr txBox="1">
            <a:spLocks noGrp="1"/>
          </p:cNvSpPr>
          <p:nvPr>
            <p:ph type="body" idx="1"/>
          </p:nvPr>
        </p:nvSpPr>
        <p:spPr>
          <a:xfrm>
            <a:off x="815109" y="2011709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marR="0" lvl="0" indent="-508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endParaRPr sz="3000" dirty="0"/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Eliminación del requisito de estar al día para acceder a rebaja en la tasa de interés y demás acciones que disminuyen carga financiera.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Suprimir la actual imposibilidad de entregar créditos de este tipo por parte del Estado.</a:t>
            </a:r>
          </a:p>
          <a:p>
            <a:pPr marL="457200" lvl="0" indent="-374650" algn="just" rtl="0">
              <a:spcBef>
                <a:spcPts val="0"/>
              </a:spcBef>
              <a:spcAft>
                <a:spcPts val="0"/>
              </a:spcAft>
              <a:buSzPts val="2300"/>
              <a:buChar char="•"/>
            </a:pPr>
            <a:r>
              <a:rPr lang="es-CL" sz="3000" dirty="0" smtClean="0"/>
              <a:t>Apertura de la posibilidad de que el Estado pueda condonar las deudas por estudiar (hoy sólo deudas e intereses)</a:t>
            </a:r>
            <a:endParaRPr lang="es-CL" sz="3000" dirty="0" smtClean="0"/>
          </a:p>
        </p:txBody>
      </p:sp>
    </p:spTree>
    <p:extLst>
      <p:ext uri="{BB962C8B-B14F-4D97-AF65-F5344CB8AC3E}">
        <p14:creationId xmlns:p14="http://schemas.microsoft.com/office/powerpoint/2010/main" val="1166523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1198</Words>
  <Application>Microsoft Office PowerPoint</Application>
  <PresentationFormat>Widescreen</PresentationFormat>
  <Paragraphs>123</Paragraphs>
  <Slides>13</Slides>
  <Notes>13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Georgia</vt:lpstr>
      <vt:lpstr>Tema de Office</vt:lpstr>
      <vt:lpstr>Condonar y “despenalizar” las deudas por estudiar</vt:lpstr>
      <vt:lpstr>Presentación</vt:lpstr>
      <vt:lpstr>El CAE y el sistema de Educación Superior </vt:lpstr>
      <vt:lpstr>Consecuencias del CAE para el fisco </vt:lpstr>
      <vt:lpstr>Prácticas abusivas del CAE </vt:lpstr>
      <vt:lpstr>Pasos positivos del proyecto frente a prácticas abusivas </vt:lpstr>
      <vt:lpstr>Carga financiera del CAE </vt:lpstr>
      <vt:lpstr>Carga financiera del CAE </vt:lpstr>
      <vt:lpstr>Pasos positivos del proyecto frente a prácticas abusivas </vt:lpstr>
      <vt:lpstr>La condonación es posible </vt:lpstr>
      <vt:lpstr>La condonación es posible </vt:lpstr>
      <vt:lpstr>Desafíos hacia la política 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Propuestas para enfrentar Déficit Estructural de la Educación Superior</dc:title>
  <dc:creator>Darío Sanhueza</dc:creator>
  <cp:lastModifiedBy>Darío Sanhueza</cp:lastModifiedBy>
  <cp:revision>10</cp:revision>
  <cp:lastPrinted>2018-08-06T21:21:48Z</cp:lastPrinted>
  <dcterms:modified xsi:type="dcterms:W3CDTF">2019-12-04T12:50:39Z</dcterms:modified>
</cp:coreProperties>
</file>